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6"/>
  </p:notesMasterIdLst>
  <p:sldIdLst>
    <p:sldId id="256" r:id="rId2"/>
    <p:sldId id="257" r:id="rId3"/>
    <p:sldId id="314" r:id="rId4"/>
    <p:sldId id="324" r:id="rId5"/>
    <p:sldId id="294" r:id="rId6"/>
    <p:sldId id="266" r:id="rId7"/>
    <p:sldId id="317" r:id="rId8"/>
    <p:sldId id="320" r:id="rId9"/>
    <p:sldId id="265" r:id="rId10"/>
    <p:sldId id="318" r:id="rId11"/>
    <p:sldId id="322" r:id="rId12"/>
    <p:sldId id="323" r:id="rId13"/>
    <p:sldId id="319" r:id="rId14"/>
    <p:sldId id="279" r:id="rId15"/>
  </p:sldIdLst>
  <p:sldSz cx="9144000" cy="5143500" type="screen16x9"/>
  <p:notesSz cx="6858000" cy="9144000"/>
  <p:embeddedFontLst>
    <p:embeddedFont>
      <p:font typeface="Advent Pro" panose="020B0604020202020204" charset="0"/>
      <p:regular r:id="rId17"/>
      <p:bold r:id="rId18"/>
    </p:embeddedFont>
    <p:embeddedFont>
      <p:font typeface="Advent Pro Medium" panose="020B0604020202020204" charset="0"/>
      <p:regular r:id="rId19"/>
      <p:bold r:id="rId20"/>
    </p:embeddedFont>
    <p:embeddedFont>
      <p:font typeface="Bungee" panose="020B0604020202020204" charset="0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182F19E-307B-4AA9-B371-484F09EA8474}">
  <a:tblStyle styleId="{E182F19E-307B-4AA9-B371-484F09EA847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15" autoAdjust="0"/>
    <p:restoredTop sz="94660"/>
  </p:normalViewPr>
  <p:slideViewPr>
    <p:cSldViewPr snapToGrid="0">
      <p:cViewPr varScale="1">
        <p:scale>
          <a:sx n="204" d="100"/>
          <a:sy n="204" d="100"/>
        </p:scale>
        <p:origin x="3462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9221cb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9221cb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95084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9221cb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9221cb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54322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9221cb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9221cb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23307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9221cb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9221cb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30603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7f7eb24518_0_25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7f7eb24518_0_25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9221cb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9221cb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9221cb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9221cb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073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9221cb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9221cb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83086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7f7eb24518_0_25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7f7eb24518_0_25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f7eb2451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7f7eb2451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f7eb2451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7f7eb2451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43052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f7eb2451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7f7eb2451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98697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7f7eb2451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7f7eb2451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91225" y="646725"/>
            <a:ext cx="3699600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33673" y="2245248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dvent Pro Medium"/>
              <a:buNone/>
              <a:defRPr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IG_NUMBER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TITLE_AND_BODY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817800" y="1562350"/>
            <a:ext cx="4416600" cy="23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13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8"/>
          <p:cNvSpPr txBox="1">
            <a:spLocks noGrp="1"/>
          </p:cNvSpPr>
          <p:nvPr>
            <p:ph type="ctrTitle"/>
          </p:nvPr>
        </p:nvSpPr>
        <p:spPr>
          <a:xfrm>
            <a:off x="1579566" y="2310425"/>
            <a:ext cx="2233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subTitle" idx="1"/>
          </p:nvPr>
        </p:nvSpPr>
        <p:spPr>
          <a:xfrm>
            <a:off x="1579566" y="2737081"/>
            <a:ext cx="2233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ctrTitle" idx="2"/>
          </p:nvPr>
        </p:nvSpPr>
        <p:spPr>
          <a:xfrm>
            <a:off x="5330934" y="2310425"/>
            <a:ext cx="2233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3"/>
          </p:nvPr>
        </p:nvSpPr>
        <p:spPr>
          <a:xfrm>
            <a:off x="5330934" y="2737081"/>
            <a:ext cx="2233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4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rrect slide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>
            <a:spLocks noGrp="1"/>
          </p:cNvSpPr>
          <p:nvPr>
            <p:ph type="title"/>
          </p:nvPr>
        </p:nvSpPr>
        <p:spPr>
          <a:xfrm>
            <a:off x="2454450" y="1574200"/>
            <a:ext cx="4235100" cy="8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_AND_BOD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3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33"/>
          <p:cNvSpPr txBox="1">
            <a:spLocks noGrp="1"/>
          </p:cNvSpPr>
          <p:nvPr>
            <p:ph type="body" idx="1"/>
          </p:nvPr>
        </p:nvSpPr>
        <p:spPr>
          <a:xfrm>
            <a:off x="817800" y="1532750"/>
            <a:ext cx="4008300" cy="27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1_3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Font typeface="Bungee"/>
              <a:buNone/>
              <a:defRPr sz="2800">
                <a:solidFill>
                  <a:srgbClr val="5B0F00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800"/>
              <a:buFont typeface="Advent Pro"/>
              <a:buChar char="●"/>
              <a:defRPr sz="1800"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○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■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●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○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■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●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○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5B0F00"/>
              </a:buClr>
              <a:buSzPts val="1400"/>
              <a:buFont typeface="Advent Pro"/>
              <a:buChar char="■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59" r:id="rId4"/>
    <p:sldLayoutId id="2147483664" r:id="rId5"/>
    <p:sldLayoutId id="2147483670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multimeter-wires_1585316.htm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slide" Target="slide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www.freepik.com/free-photo/multimeter-wires_1585316.htm" TargetMode="Externa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multimeter-wires_1585316.htm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multimeter-wires_1585316.ht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0"/>
          <p:cNvSpPr txBox="1">
            <a:spLocks noGrp="1"/>
          </p:cNvSpPr>
          <p:nvPr>
            <p:ph type="ctrTitle"/>
          </p:nvPr>
        </p:nvSpPr>
        <p:spPr>
          <a:xfrm>
            <a:off x="113801" y="812162"/>
            <a:ext cx="7082987" cy="19437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lt1"/>
                </a:solidFill>
              </a:rPr>
              <a:t>Iot plant monitoring system</a:t>
            </a:r>
            <a:endParaRPr sz="440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Moisture</a:t>
            </a:r>
            <a:r>
              <a:rPr lang="it-IT" dirty="0"/>
              <a:t> </a:t>
            </a:r>
            <a:r>
              <a:rPr lang="it-IT" dirty="0" err="1"/>
              <a:t>level</a:t>
            </a:r>
            <a:r>
              <a:rPr lang="it-IT" dirty="0"/>
              <a:t> real-time chart</a:t>
            </a:r>
            <a:endParaRPr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614DD02-B67B-AB18-0F23-63659CAB2F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BB9A57A-DF22-4938-56AF-FC8E47C7A8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85971"/>
            <a:ext cx="9144000" cy="4057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006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Water </a:t>
            </a:r>
            <a:r>
              <a:rPr lang="it-IT" dirty="0" err="1"/>
              <a:t>level</a:t>
            </a:r>
            <a:r>
              <a:rPr lang="it-IT" dirty="0"/>
              <a:t> real-time chart</a:t>
            </a:r>
            <a:endParaRPr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614DD02-B67B-AB18-0F23-63659CAB2F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92CC5251-E36C-0A99-4F8F-7EB8CC974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99112"/>
            <a:ext cx="9144000" cy="4250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8908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LIGHT LEVEL REAL-TIME CHART</a:t>
            </a:r>
            <a:endParaRPr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614DD02-B67B-AB18-0F23-63659CAB2F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7BD38CB5-09B4-86A6-F93B-3EB1DB349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72220"/>
            <a:ext cx="9144000" cy="417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678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E-MAIL NOTIFICATION</a:t>
            </a:r>
            <a:endParaRPr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2C46992-5BD3-0751-00C9-23B4CAEF0F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3584" y="1069200"/>
            <a:ext cx="7065300" cy="3005100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Anomalies</a:t>
            </a:r>
            <a:r>
              <a:rPr lang="it-IT" dirty="0"/>
              <a:t> can be </a:t>
            </a:r>
            <a:r>
              <a:rPr lang="it-IT" dirty="0" err="1"/>
              <a:t>detected</a:t>
            </a:r>
            <a:r>
              <a:rPr lang="it-IT" dirty="0"/>
              <a:t> in the </a:t>
            </a:r>
            <a:r>
              <a:rPr lang="it-IT" dirty="0" err="1"/>
              <a:t>measurements</a:t>
            </a:r>
            <a:r>
              <a:rPr lang="it-IT" dirty="0"/>
              <a:t>, i.e.:</a:t>
            </a:r>
            <a:endParaRPr lang="it-IT" sz="1200" dirty="0"/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en-US" sz="1200" dirty="0"/>
          </a:p>
          <a:p>
            <a:pPr lvl="0"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Low water level in the reserve.</a:t>
            </a:r>
          </a:p>
          <a:p>
            <a:pPr lvl="0"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Dangerous values for temperature/light…</a:t>
            </a:r>
          </a:p>
          <a:p>
            <a:pPr marL="0" indent="0">
              <a:buNone/>
            </a:pPr>
            <a:r>
              <a:rPr lang="en-US" dirty="0"/>
              <a:t>In case this happens, the user is notified vie e-mail.</a:t>
            </a:r>
          </a:p>
          <a:p>
            <a:endParaRPr lang="it-IT" dirty="0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0A5FC232-2422-1D57-9EB2-60E7119F7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184" y="2440969"/>
            <a:ext cx="6468378" cy="19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288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63"/>
          <p:cNvSpPr txBox="1">
            <a:spLocks noGrp="1"/>
          </p:cNvSpPr>
          <p:nvPr>
            <p:ph type="title"/>
          </p:nvPr>
        </p:nvSpPr>
        <p:spPr>
          <a:xfrm>
            <a:off x="2331539" y="1911577"/>
            <a:ext cx="4480922" cy="13203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 for the attention!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5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Purpose of the project</a:t>
            </a:r>
            <a:endParaRPr dirty="0"/>
          </a:p>
        </p:txBody>
      </p:sp>
      <p:sp>
        <p:nvSpPr>
          <p:cNvPr id="161" name="Google Shape;161;p41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300" dirty="0" err="1"/>
              <a:t>Implement</a:t>
            </a:r>
            <a:r>
              <a:rPr lang="it-IT" sz="1300" dirty="0"/>
              <a:t> an </a:t>
            </a:r>
            <a:r>
              <a:rPr lang="it-IT" sz="1300" dirty="0" err="1"/>
              <a:t>autonomous</a:t>
            </a:r>
            <a:r>
              <a:rPr lang="it-IT" sz="1300" dirty="0"/>
              <a:t> system for the monitoring of </a:t>
            </a:r>
            <a:r>
              <a:rPr lang="it-IT" sz="1300" dirty="0" err="1"/>
              <a:t>plant</a:t>
            </a:r>
            <a:r>
              <a:rPr lang="it-IT" sz="130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US" sz="1300" dirty="0"/>
              <a:t>Various sensors to collect measurements from the plant.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lang="en-US"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US" sz="1300" dirty="0"/>
              <a:t>Autonomous watering.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lang="en-US"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t-IT" sz="1300" dirty="0"/>
              <a:t>MQTT </a:t>
            </a:r>
            <a:r>
              <a:rPr lang="it-IT" sz="1300" dirty="0" err="1"/>
              <a:t>communication</a:t>
            </a:r>
            <a:r>
              <a:rPr lang="it-IT" sz="1300" dirty="0"/>
              <a:t>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t-IT" sz="1300" dirty="0" err="1"/>
              <a:t>Raspberry</a:t>
            </a:r>
            <a:r>
              <a:rPr lang="it-IT" sz="1300" dirty="0"/>
              <a:t> Pi broker.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lang="it-IT"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t-IT" sz="1300" dirty="0"/>
              <a:t>E-mail </a:t>
            </a:r>
            <a:r>
              <a:rPr lang="it-IT" sz="1300" dirty="0" err="1"/>
              <a:t>notifications</a:t>
            </a:r>
            <a:r>
              <a:rPr lang="it-IT" sz="1300" dirty="0"/>
              <a:t>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t-IT" sz="1300" dirty="0"/>
              <a:t>Real-time </a:t>
            </a:r>
            <a:r>
              <a:rPr lang="it-IT" sz="1300" dirty="0" err="1"/>
              <a:t>measurements</a:t>
            </a:r>
            <a:r>
              <a:rPr lang="it-IT" sz="1300" dirty="0"/>
              <a:t> charts.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lang="it-IT"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lang="it-IT"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sz="13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System architecture</a:t>
            </a:r>
            <a:endParaRPr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4064D63-3FBF-5791-768D-30AAE60796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135" y="962086"/>
            <a:ext cx="7275729" cy="4048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245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System architecture</a:t>
            </a:r>
            <a:endParaRPr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93E5B317-5134-CAB2-5C16-67BB560D7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077" y="1254950"/>
            <a:ext cx="6391422" cy="359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87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78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097350" cy="7891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 – esp32</a:t>
            </a:r>
            <a:endParaRPr dirty="0"/>
          </a:p>
        </p:txBody>
      </p:sp>
      <p:sp>
        <p:nvSpPr>
          <p:cNvPr id="9" name="Google Shape;876;p78">
            <a:extLst>
              <a:ext uri="{FF2B5EF4-FFF2-40B4-BE49-F238E27FC236}">
                <a16:creationId xmlns:a16="http://schemas.microsoft.com/office/drawing/2014/main" id="{8DEB778F-FA7D-1C5F-B96D-4DA0456FAF0F}"/>
              </a:ext>
            </a:extLst>
          </p:cNvPr>
          <p:cNvSpPr txBox="1">
            <a:spLocks/>
          </p:cNvSpPr>
          <p:nvPr/>
        </p:nvSpPr>
        <p:spPr>
          <a:xfrm>
            <a:off x="379650" y="3420831"/>
            <a:ext cx="4554300" cy="1375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Built-in </a:t>
            </a:r>
            <a:r>
              <a:rPr lang="en-US" dirty="0" err="1">
                <a:uFill>
                  <a:noFill/>
                </a:uFill>
              </a:rPr>
              <a:t>WiFi</a:t>
            </a:r>
            <a:r>
              <a:rPr lang="en-US" dirty="0">
                <a:uFill>
                  <a:noFill/>
                </a:uFill>
              </a:rPr>
              <a:t> and Bluetooth.</a:t>
            </a:r>
          </a:p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  <a:hlinkClick r:id="rId3"/>
              </a:rPr>
              <a:t>Greater memory size </a:t>
            </a:r>
            <a:r>
              <a:rPr lang="en-US" dirty="0">
                <a:uFill>
                  <a:noFill/>
                </a:uFill>
              </a:rPr>
              <a:t>compared to Arduino Uno.</a:t>
            </a:r>
            <a:endParaRPr lang="en-US" dirty="0">
              <a:uFill>
                <a:noFill/>
              </a:uFill>
              <a:hlinkClick r:id="rId3"/>
            </a:endParaRPr>
          </a:p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Increased number of pins.</a:t>
            </a:r>
          </a:p>
        </p:txBody>
      </p:sp>
      <p:sp>
        <p:nvSpPr>
          <p:cNvPr id="10" name="Google Shape;265;p49">
            <a:hlinkClick r:id="rId4" action="ppaction://hlinksldjump"/>
            <a:extLst>
              <a:ext uri="{FF2B5EF4-FFF2-40B4-BE49-F238E27FC236}">
                <a16:creationId xmlns:a16="http://schemas.microsoft.com/office/drawing/2014/main" id="{A048A9C7-EDAC-BE7A-26DB-3C0C74F853D4}"/>
              </a:ext>
            </a:extLst>
          </p:cNvPr>
          <p:cNvSpPr/>
          <p:nvPr/>
        </p:nvSpPr>
        <p:spPr>
          <a:xfrm>
            <a:off x="878832" y="1118344"/>
            <a:ext cx="3378680" cy="214455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pic>
        <p:nvPicPr>
          <p:cNvPr id="11" name="Immagine 10" descr="Immagine che contiene testo, elettronico, circuito&#10;&#10;Descrizione generata automaticamente">
            <a:extLst>
              <a:ext uri="{FF2B5EF4-FFF2-40B4-BE49-F238E27FC236}">
                <a16:creationId xmlns:a16="http://schemas.microsoft.com/office/drawing/2014/main" id="{4ADACAEB-BCF0-CBA4-00C3-E91F249EBB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0699" y="833905"/>
            <a:ext cx="2713427" cy="271342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0"/>
          <p:cNvSpPr txBox="1">
            <a:spLocks noGrp="1"/>
          </p:cNvSpPr>
          <p:nvPr>
            <p:ph type="title" idx="4"/>
          </p:nvPr>
        </p:nvSpPr>
        <p:spPr>
          <a:xfrm>
            <a:off x="817800" y="444350"/>
            <a:ext cx="41370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 - SENSORS</a:t>
            </a:r>
            <a:endParaRPr dirty="0"/>
          </a:p>
        </p:txBody>
      </p:sp>
      <p:sp>
        <p:nvSpPr>
          <p:cNvPr id="277" name="Google Shape;277;p50"/>
          <p:cNvSpPr txBox="1">
            <a:spLocks noGrp="1"/>
          </p:cNvSpPr>
          <p:nvPr>
            <p:ph type="ctrTitle"/>
          </p:nvPr>
        </p:nvSpPr>
        <p:spPr>
          <a:xfrm>
            <a:off x="2282455" y="1548190"/>
            <a:ext cx="2233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Soil moisture</a:t>
            </a:r>
            <a:endParaRPr dirty="0"/>
          </a:p>
        </p:txBody>
      </p:sp>
      <p:sp>
        <p:nvSpPr>
          <p:cNvPr id="281" name="Google Shape;281;p50">
            <a:hlinkClick r:id="" action="ppaction://noaction"/>
          </p:cNvPr>
          <p:cNvSpPr/>
          <p:nvPr/>
        </p:nvSpPr>
        <p:spPr>
          <a:xfrm>
            <a:off x="756018" y="1513026"/>
            <a:ext cx="1267609" cy="126761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2" name="Google Shape;281;p50">
            <a:hlinkClick r:id="" action="ppaction://noaction"/>
            <a:extLst>
              <a:ext uri="{FF2B5EF4-FFF2-40B4-BE49-F238E27FC236}">
                <a16:creationId xmlns:a16="http://schemas.microsoft.com/office/drawing/2014/main" id="{F5FF04C6-115C-B420-571F-78032F899B47}"/>
              </a:ext>
            </a:extLst>
          </p:cNvPr>
          <p:cNvSpPr/>
          <p:nvPr/>
        </p:nvSpPr>
        <p:spPr>
          <a:xfrm>
            <a:off x="791181" y="3276907"/>
            <a:ext cx="1267609" cy="1267611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" name="Google Shape;277;p50">
            <a:extLst>
              <a:ext uri="{FF2B5EF4-FFF2-40B4-BE49-F238E27FC236}">
                <a16:creationId xmlns:a16="http://schemas.microsoft.com/office/drawing/2014/main" id="{0D1475A6-3CBE-9404-000D-5543E4965E4D}"/>
              </a:ext>
            </a:extLst>
          </p:cNvPr>
          <p:cNvSpPr txBox="1">
            <a:spLocks/>
          </p:cNvSpPr>
          <p:nvPr/>
        </p:nvSpPr>
        <p:spPr>
          <a:xfrm>
            <a:off x="2168018" y="3276907"/>
            <a:ext cx="22335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 b="0" i="0" u="none" strike="noStrike" cap="none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/>
              <a:t>Water </a:t>
            </a:r>
            <a:r>
              <a:rPr lang="it-IT" dirty="0" err="1"/>
              <a:t>level</a:t>
            </a:r>
            <a:endParaRPr lang="it-IT" dirty="0"/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1BC4A255-83C2-6217-6548-DCACEA8FFF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557" y="1583355"/>
            <a:ext cx="1197281" cy="1197281"/>
          </a:xfrm>
          <a:prstGeom prst="rect">
            <a:avLst/>
          </a:prstGeom>
        </p:spPr>
      </p:pic>
      <p:pic>
        <p:nvPicPr>
          <p:cNvPr id="17" name="Immagine 16" descr="Immagine che contiene freccia&#10;&#10;Descrizione generata automaticamente">
            <a:extLst>
              <a:ext uri="{FF2B5EF4-FFF2-40B4-BE49-F238E27FC236}">
                <a16:creationId xmlns:a16="http://schemas.microsoft.com/office/drawing/2014/main" id="{ECCE52E6-48E8-3275-9476-339553FEF1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228" y="3276907"/>
            <a:ext cx="1267610" cy="1267610"/>
          </a:xfrm>
          <a:prstGeom prst="rect">
            <a:avLst/>
          </a:prstGeom>
        </p:spPr>
      </p:pic>
      <p:sp>
        <p:nvSpPr>
          <p:cNvPr id="14" name="Google Shape;876;p78">
            <a:extLst>
              <a:ext uri="{FF2B5EF4-FFF2-40B4-BE49-F238E27FC236}">
                <a16:creationId xmlns:a16="http://schemas.microsoft.com/office/drawing/2014/main" id="{C548C777-36C3-C764-EEDD-D665ACB2FFCF}"/>
              </a:ext>
            </a:extLst>
          </p:cNvPr>
          <p:cNvSpPr txBox="1">
            <a:spLocks/>
          </p:cNvSpPr>
          <p:nvPr/>
        </p:nvSpPr>
        <p:spPr>
          <a:xfrm>
            <a:off x="2294850" y="1841761"/>
            <a:ext cx="4554300" cy="785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Measures how wet the soil is.</a:t>
            </a:r>
            <a:endParaRPr lang="en-US" dirty="0">
              <a:uFill>
                <a:noFill/>
              </a:uFill>
              <a:hlinkClick r:id="rId5"/>
            </a:endParaRPr>
          </a:p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Used to determine when to activate the pump.</a:t>
            </a:r>
          </a:p>
        </p:txBody>
      </p:sp>
      <p:sp>
        <p:nvSpPr>
          <p:cNvPr id="16" name="Google Shape;876;p78">
            <a:extLst>
              <a:ext uri="{FF2B5EF4-FFF2-40B4-BE49-F238E27FC236}">
                <a16:creationId xmlns:a16="http://schemas.microsoft.com/office/drawing/2014/main" id="{F5C2A5B5-BF12-AB32-4D57-13D023DCAE67}"/>
              </a:ext>
            </a:extLst>
          </p:cNvPr>
          <p:cNvSpPr txBox="1">
            <a:spLocks/>
          </p:cNvSpPr>
          <p:nvPr/>
        </p:nvSpPr>
        <p:spPr>
          <a:xfrm>
            <a:off x="2294850" y="3595309"/>
            <a:ext cx="4554300" cy="785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Measures how much water remains.</a:t>
            </a:r>
            <a:endParaRPr lang="en-US" dirty="0">
              <a:uFill>
                <a:noFill/>
              </a:uFill>
              <a:hlinkClick r:id="rId5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0"/>
          <p:cNvSpPr txBox="1">
            <a:spLocks noGrp="1"/>
          </p:cNvSpPr>
          <p:nvPr>
            <p:ph type="title" idx="4"/>
          </p:nvPr>
        </p:nvSpPr>
        <p:spPr>
          <a:xfrm>
            <a:off x="817800" y="444350"/>
            <a:ext cx="41370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 - SENSORS</a:t>
            </a:r>
            <a:endParaRPr dirty="0"/>
          </a:p>
        </p:txBody>
      </p:sp>
      <p:sp>
        <p:nvSpPr>
          <p:cNvPr id="277" name="Google Shape;277;p50"/>
          <p:cNvSpPr txBox="1">
            <a:spLocks noGrp="1"/>
          </p:cNvSpPr>
          <p:nvPr>
            <p:ph type="ctrTitle"/>
          </p:nvPr>
        </p:nvSpPr>
        <p:spPr>
          <a:xfrm>
            <a:off x="2282454" y="1548190"/>
            <a:ext cx="4282805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Air</a:t>
            </a:r>
            <a:r>
              <a:rPr lang="en" dirty="0"/>
              <a:t> HUMIDITY AND TEMPERATURE</a:t>
            </a:r>
            <a:endParaRPr dirty="0"/>
          </a:p>
        </p:txBody>
      </p:sp>
      <p:sp>
        <p:nvSpPr>
          <p:cNvPr id="281" name="Google Shape;281;p50">
            <a:hlinkClick r:id="" action="ppaction://noaction"/>
          </p:cNvPr>
          <p:cNvSpPr/>
          <p:nvPr/>
        </p:nvSpPr>
        <p:spPr>
          <a:xfrm>
            <a:off x="756018" y="1513026"/>
            <a:ext cx="1267609" cy="126761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2" name="Google Shape;281;p50">
            <a:hlinkClick r:id="" action="ppaction://noaction"/>
            <a:extLst>
              <a:ext uri="{FF2B5EF4-FFF2-40B4-BE49-F238E27FC236}">
                <a16:creationId xmlns:a16="http://schemas.microsoft.com/office/drawing/2014/main" id="{F5FF04C6-115C-B420-571F-78032F899B47}"/>
              </a:ext>
            </a:extLst>
          </p:cNvPr>
          <p:cNvSpPr/>
          <p:nvPr/>
        </p:nvSpPr>
        <p:spPr>
          <a:xfrm>
            <a:off x="791181" y="3276907"/>
            <a:ext cx="1267609" cy="1267611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" name="Google Shape;277;p50">
            <a:extLst>
              <a:ext uri="{FF2B5EF4-FFF2-40B4-BE49-F238E27FC236}">
                <a16:creationId xmlns:a16="http://schemas.microsoft.com/office/drawing/2014/main" id="{0D1475A6-3CBE-9404-000D-5543E4965E4D}"/>
              </a:ext>
            </a:extLst>
          </p:cNvPr>
          <p:cNvSpPr txBox="1">
            <a:spLocks/>
          </p:cNvSpPr>
          <p:nvPr/>
        </p:nvSpPr>
        <p:spPr>
          <a:xfrm>
            <a:off x="2338500" y="3276907"/>
            <a:ext cx="22335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 b="0" i="0" u="none" strike="noStrike" cap="none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/>
              <a:t>PHOTORESISTOR</a:t>
            </a:r>
          </a:p>
        </p:txBody>
      </p:sp>
      <p:sp>
        <p:nvSpPr>
          <p:cNvPr id="16" name="Google Shape;876;p78">
            <a:extLst>
              <a:ext uri="{FF2B5EF4-FFF2-40B4-BE49-F238E27FC236}">
                <a16:creationId xmlns:a16="http://schemas.microsoft.com/office/drawing/2014/main" id="{F5C2A5B5-BF12-AB32-4D57-13D023DCAE67}"/>
              </a:ext>
            </a:extLst>
          </p:cNvPr>
          <p:cNvSpPr txBox="1">
            <a:spLocks/>
          </p:cNvSpPr>
          <p:nvPr/>
        </p:nvSpPr>
        <p:spPr>
          <a:xfrm>
            <a:off x="2294850" y="3595309"/>
            <a:ext cx="4554300" cy="785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Measures the light level near the plant.</a:t>
            </a:r>
            <a:endParaRPr lang="en-US" dirty="0">
              <a:uFill>
                <a:noFill/>
              </a:uFill>
              <a:hlinkClick r:id="rId3"/>
            </a:endParaRP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F7BC9DEC-D454-1364-A4FA-9EA423148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700" y="1495033"/>
            <a:ext cx="1267609" cy="1285603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490D70AA-9527-B278-C727-A09FA16A20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0080" y="3359494"/>
            <a:ext cx="999482" cy="999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241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0"/>
          <p:cNvSpPr txBox="1">
            <a:spLocks noGrp="1"/>
          </p:cNvSpPr>
          <p:nvPr>
            <p:ph type="title" idx="4"/>
          </p:nvPr>
        </p:nvSpPr>
        <p:spPr>
          <a:xfrm>
            <a:off x="817800" y="444350"/>
            <a:ext cx="6637074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 – Controller and pump</a:t>
            </a:r>
            <a:endParaRPr dirty="0"/>
          </a:p>
        </p:txBody>
      </p:sp>
      <p:sp>
        <p:nvSpPr>
          <p:cNvPr id="277" name="Google Shape;277;p50"/>
          <p:cNvSpPr txBox="1">
            <a:spLocks noGrp="1"/>
          </p:cNvSpPr>
          <p:nvPr>
            <p:ph type="ctrTitle"/>
          </p:nvPr>
        </p:nvSpPr>
        <p:spPr>
          <a:xfrm>
            <a:off x="2282454" y="1548190"/>
            <a:ext cx="4282805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L293d </a:t>
            </a:r>
            <a:r>
              <a:rPr lang="it-IT" dirty="0" err="1"/>
              <a:t>motor</a:t>
            </a:r>
            <a:r>
              <a:rPr lang="it-IT" dirty="0"/>
              <a:t> driver</a:t>
            </a:r>
            <a:endParaRPr dirty="0"/>
          </a:p>
        </p:txBody>
      </p:sp>
      <p:sp>
        <p:nvSpPr>
          <p:cNvPr id="281" name="Google Shape;281;p50">
            <a:hlinkClick r:id="" action="ppaction://noaction"/>
          </p:cNvPr>
          <p:cNvSpPr/>
          <p:nvPr/>
        </p:nvSpPr>
        <p:spPr>
          <a:xfrm>
            <a:off x="756018" y="1513026"/>
            <a:ext cx="1267609" cy="126761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2" name="Google Shape;281;p50">
            <a:hlinkClick r:id="" action="ppaction://noaction"/>
            <a:extLst>
              <a:ext uri="{FF2B5EF4-FFF2-40B4-BE49-F238E27FC236}">
                <a16:creationId xmlns:a16="http://schemas.microsoft.com/office/drawing/2014/main" id="{F5FF04C6-115C-B420-571F-78032F899B47}"/>
              </a:ext>
            </a:extLst>
          </p:cNvPr>
          <p:cNvSpPr/>
          <p:nvPr/>
        </p:nvSpPr>
        <p:spPr>
          <a:xfrm>
            <a:off x="791181" y="3276907"/>
            <a:ext cx="1267609" cy="1267611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" name="Google Shape;277;p50">
            <a:extLst>
              <a:ext uri="{FF2B5EF4-FFF2-40B4-BE49-F238E27FC236}">
                <a16:creationId xmlns:a16="http://schemas.microsoft.com/office/drawing/2014/main" id="{0D1475A6-3CBE-9404-000D-5543E4965E4D}"/>
              </a:ext>
            </a:extLst>
          </p:cNvPr>
          <p:cNvSpPr txBox="1">
            <a:spLocks/>
          </p:cNvSpPr>
          <p:nvPr/>
        </p:nvSpPr>
        <p:spPr>
          <a:xfrm>
            <a:off x="2338500" y="3276907"/>
            <a:ext cx="22335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 b="0" i="0" u="none" strike="noStrike" cap="none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it-IT" dirty="0"/>
              <a:t>5v water pump</a:t>
            </a:r>
          </a:p>
        </p:txBody>
      </p:sp>
      <p:sp>
        <p:nvSpPr>
          <p:cNvPr id="16" name="Google Shape;876;p78">
            <a:extLst>
              <a:ext uri="{FF2B5EF4-FFF2-40B4-BE49-F238E27FC236}">
                <a16:creationId xmlns:a16="http://schemas.microsoft.com/office/drawing/2014/main" id="{F5C2A5B5-BF12-AB32-4D57-13D023DCAE67}"/>
              </a:ext>
            </a:extLst>
          </p:cNvPr>
          <p:cNvSpPr txBox="1">
            <a:spLocks/>
          </p:cNvSpPr>
          <p:nvPr/>
        </p:nvSpPr>
        <p:spPr>
          <a:xfrm>
            <a:off x="2294850" y="3595309"/>
            <a:ext cx="4554300" cy="785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Sits in water</a:t>
            </a:r>
          </a:p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Triggers based on soil moisture levels.</a:t>
            </a:r>
            <a:endParaRPr lang="en-US" dirty="0">
              <a:uFill>
                <a:noFill/>
              </a:uFill>
              <a:hlinkClick r:id="rId3"/>
            </a:endParaRPr>
          </a:p>
        </p:txBody>
      </p:sp>
      <p:pic>
        <p:nvPicPr>
          <p:cNvPr id="3" name="Immagine 2" descr="Immagine che contiene testo, circuito, elettronico&#10;&#10;Descrizione generata automaticamente">
            <a:extLst>
              <a:ext uri="{FF2B5EF4-FFF2-40B4-BE49-F238E27FC236}">
                <a16:creationId xmlns:a16="http://schemas.microsoft.com/office/drawing/2014/main" id="{BF4BC4DE-D5C6-EF8E-B6FE-14938A95DD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693" y="1597755"/>
            <a:ext cx="1648257" cy="1098151"/>
          </a:xfrm>
          <a:prstGeom prst="rect">
            <a:avLst/>
          </a:prstGeom>
        </p:spPr>
      </p:pic>
      <p:pic>
        <p:nvPicPr>
          <p:cNvPr id="5" name="Immagine 4" descr="Immagine che contiene luce&#10;&#10;Descrizione generata automaticamente">
            <a:extLst>
              <a:ext uri="{FF2B5EF4-FFF2-40B4-BE49-F238E27FC236}">
                <a16:creationId xmlns:a16="http://schemas.microsoft.com/office/drawing/2014/main" id="{3577B506-A445-0089-EB37-BA782AE619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352" y="3354514"/>
            <a:ext cx="1026232" cy="1026232"/>
          </a:xfrm>
          <a:prstGeom prst="rect">
            <a:avLst/>
          </a:prstGeom>
        </p:spPr>
      </p:pic>
      <p:sp>
        <p:nvSpPr>
          <p:cNvPr id="23" name="Google Shape;876;p78">
            <a:extLst>
              <a:ext uri="{FF2B5EF4-FFF2-40B4-BE49-F238E27FC236}">
                <a16:creationId xmlns:a16="http://schemas.microsoft.com/office/drawing/2014/main" id="{EB17F2EE-F591-64CD-1CA4-7C932521BDDB}"/>
              </a:ext>
            </a:extLst>
          </p:cNvPr>
          <p:cNvSpPr txBox="1">
            <a:spLocks/>
          </p:cNvSpPr>
          <p:nvPr/>
        </p:nvSpPr>
        <p:spPr>
          <a:xfrm>
            <a:off x="2294850" y="2000962"/>
            <a:ext cx="4554300" cy="785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Can control up to 2 pumps at once.</a:t>
            </a:r>
            <a:endParaRPr lang="en-US" dirty="0">
              <a:uFill>
                <a:noFill/>
              </a:uFill>
              <a:hlinkClick r:id="rId3"/>
            </a:endParaRPr>
          </a:p>
        </p:txBody>
      </p:sp>
    </p:spTree>
    <p:extLst>
      <p:ext uri="{BB962C8B-B14F-4D97-AF65-F5344CB8AC3E}">
        <p14:creationId xmlns:p14="http://schemas.microsoft.com/office/powerpoint/2010/main" val="22059898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9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4826482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MQTT COMMUNICATION</a:t>
            </a:r>
            <a:endParaRPr dirty="0"/>
          </a:p>
        </p:txBody>
      </p:sp>
      <p:sp>
        <p:nvSpPr>
          <p:cNvPr id="265" name="Google Shape;265;p49">
            <a:hlinkClick r:id="rId3" action="ppaction://hlinksldjump"/>
          </p:cNvPr>
          <p:cNvSpPr/>
          <p:nvPr/>
        </p:nvSpPr>
        <p:spPr>
          <a:xfrm>
            <a:off x="5011838" y="1673443"/>
            <a:ext cx="3105013" cy="2434014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pic>
        <p:nvPicPr>
          <p:cNvPr id="9" name="Immagine 8" descr="Immagine che contiene testo, elettronico, circuito&#10;&#10;Descrizione generata automaticamente">
            <a:extLst>
              <a:ext uri="{FF2B5EF4-FFF2-40B4-BE49-F238E27FC236}">
                <a16:creationId xmlns:a16="http://schemas.microsoft.com/office/drawing/2014/main" id="{1DD81AAE-CF06-088C-A52B-6B377A40D9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7091" y="2632322"/>
            <a:ext cx="2026155" cy="1304844"/>
          </a:xfrm>
          <a:prstGeom prst="rect">
            <a:avLst/>
          </a:prstGeom>
        </p:spPr>
      </p:pic>
      <p:pic>
        <p:nvPicPr>
          <p:cNvPr id="11" name="Immagine 10" descr="Immagine che contiene testo, candelabro, grafica vettoriale&#10;&#10;Descrizione generata automaticamente">
            <a:extLst>
              <a:ext uri="{FF2B5EF4-FFF2-40B4-BE49-F238E27FC236}">
                <a16:creationId xmlns:a16="http://schemas.microsoft.com/office/drawing/2014/main" id="{282C70C0-567C-1660-C651-55C6F2C69C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8539" y="1777203"/>
            <a:ext cx="1135361" cy="1118331"/>
          </a:xfrm>
          <a:prstGeom prst="rect">
            <a:avLst/>
          </a:prstGeom>
        </p:spPr>
      </p:pic>
      <p:sp>
        <p:nvSpPr>
          <p:cNvPr id="21" name="Google Shape;161;p41">
            <a:extLst>
              <a:ext uri="{FF2B5EF4-FFF2-40B4-BE49-F238E27FC236}">
                <a16:creationId xmlns:a16="http://schemas.microsoft.com/office/drawing/2014/main" id="{81B44894-94BD-5DBE-C8D2-0EE9C26FE6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17801" y="1069199"/>
            <a:ext cx="4194038" cy="37067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300" dirty="0" err="1"/>
              <a:t>Mosquitto</a:t>
            </a:r>
            <a:r>
              <a:rPr lang="it-IT" sz="1300" dirty="0"/>
              <a:t> broker running on a </a:t>
            </a:r>
            <a:r>
              <a:rPr lang="it-IT" sz="1300" dirty="0" err="1"/>
              <a:t>Rapsberry</a:t>
            </a:r>
            <a:r>
              <a:rPr lang="it-IT" sz="1300" dirty="0"/>
              <a:t> Pi:</a:t>
            </a:r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en-US" sz="1300" dirty="0"/>
          </a:p>
          <a:p>
            <a:pPr lvl="0"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Collects messages from ESP32.</a:t>
            </a:r>
          </a:p>
          <a:p>
            <a:pPr lvl="0"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Web server subscribes to topics.</a:t>
            </a:r>
          </a:p>
          <a:p>
            <a:pPr lvl="0">
              <a:lnSpc>
                <a:spcPct val="150000"/>
              </a:lnSpc>
            </a:pPr>
            <a:r>
              <a:rPr lang="en-US" dirty="0">
                <a:uFill>
                  <a:noFill/>
                </a:uFill>
              </a:rPr>
              <a:t>A topic for each measurement:</a:t>
            </a:r>
          </a:p>
          <a:p>
            <a:pPr lvl="1"/>
            <a:r>
              <a:rPr lang="en-US" dirty="0">
                <a:uFill>
                  <a:noFill/>
                </a:uFill>
              </a:rPr>
              <a:t>/</a:t>
            </a:r>
            <a:r>
              <a:rPr lang="en-US" dirty="0" err="1">
                <a:uFill>
                  <a:noFill/>
                </a:uFill>
              </a:rPr>
              <a:t>iot</a:t>
            </a:r>
            <a:r>
              <a:rPr lang="en-US" dirty="0">
                <a:uFill>
                  <a:noFill/>
                </a:uFill>
              </a:rPr>
              <a:t>/moisture</a:t>
            </a:r>
          </a:p>
          <a:p>
            <a:pPr lvl="1"/>
            <a:r>
              <a:rPr lang="en-US" dirty="0">
                <a:uFill>
                  <a:noFill/>
                </a:uFill>
              </a:rPr>
              <a:t>/</a:t>
            </a:r>
            <a:r>
              <a:rPr lang="en-US" dirty="0" err="1">
                <a:uFill>
                  <a:noFill/>
                </a:uFill>
              </a:rPr>
              <a:t>iot</a:t>
            </a:r>
            <a:r>
              <a:rPr lang="en-US" dirty="0">
                <a:uFill>
                  <a:noFill/>
                </a:uFill>
              </a:rPr>
              <a:t>/water</a:t>
            </a:r>
          </a:p>
          <a:p>
            <a:pPr lvl="1"/>
            <a:r>
              <a:rPr lang="en-US" dirty="0">
                <a:uFill>
                  <a:noFill/>
                </a:uFill>
              </a:rPr>
              <a:t>/</a:t>
            </a:r>
            <a:r>
              <a:rPr lang="en-US" dirty="0" err="1">
                <a:uFill>
                  <a:noFill/>
                </a:uFill>
              </a:rPr>
              <a:t>iot</a:t>
            </a:r>
            <a:r>
              <a:rPr lang="en-US" dirty="0">
                <a:uFill>
                  <a:noFill/>
                </a:uFill>
              </a:rPr>
              <a:t>/light</a:t>
            </a:r>
          </a:p>
          <a:p>
            <a:pPr lvl="1"/>
            <a:r>
              <a:rPr lang="en-US" dirty="0">
                <a:uFill>
                  <a:noFill/>
                </a:uFill>
              </a:rPr>
              <a:t>/</a:t>
            </a:r>
            <a:r>
              <a:rPr lang="en-US" dirty="0" err="1">
                <a:uFill>
                  <a:noFill/>
                </a:uFill>
              </a:rPr>
              <a:t>iot</a:t>
            </a:r>
            <a:r>
              <a:rPr lang="en-US" dirty="0">
                <a:uFill>
                  <a:noFill/>
                </a:uFill>
              </a:rPr>
              <a:t>/temperature</a:t>
            </a:r>
          </a:p>
          <a:p>
            <a:pPr lvl="1"/>
            <a:r>
              <a:rPr lang="en-US" dirty="0">
                <a:uFill>
                  <a:noFill/>
                </a:uFill>
              </a:rPr>
              <a:t>/</a:t>
            </a:r>
            <a:r>
              <a:rPr lang="en-US" dirty="0" err="1">
                <a:uFill>
                  <a:noFill/>
                </a:uFill>
              </a:rPr>
              <a:t>iot</a:t>
            </a:r>
            <a:r>
              <a:rPr lang="en-US" dirty="0">
                <a:uFill>
                  <a:noFill/>
                </a:uFill>
              </a:rPr>
              <a:t>/humidity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lang="en-US"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lang="it-IT"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lang="it-IT"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endParaRPr sz="13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nteractive Tech by Slidesgo">
  <a:themeElements>
    <a:clrScheme name="Simple Light">
      <a:dk1>
        <a:srgbClr val="5B0F00"/>
      </a:dk1>
      <a:lt1>
        <a:srgbClr val="FFFFFF"/>
      </a:lt1>
      <a:dk2>
        <a:srgbClr val="EA9999"/>
      </a:dk2>
      <a:lt2>
        <a:srgbClr val="E06666"/>
      </a:lt2>
      <a:accent1>
        <a:srgbClr val="EA9999"/>
      </a:accent1>
      <a:accent2>
        <a:srgbClr val="5B0F00"/>
      </a:accent2>
      <a:accent3>
        <a:srgbClr val="CC0000"/>
      </a:accent3>
      <a:accent4>
        <a:srgbClr val="F4CCCC"/>
      </a:accent4>
      <a:accent5>
        <a:srgbClr val="CC4125"/>
      </a:accent5>
      <a:accent6>
        <a:srgbClr val="A61C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249</Words>
  <Application>Microsoft Office PowerPoint</Application>
  <PresentationFormat>Presentazione su schermo (16:9)</PresentationFormat>
  <Paragraphs>65</Paragraphs>
  <Slides>14</Slides>
  <Notes>14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9" baseType="lpstr">
      <vt:lpstr>Bungee</vt:lpstr>
      <vt:lpstr>Arial</vt:lpstr>
      <vt:lpstr>Advent Pro Medium</vt:lpstr>
      <vt:lpstr>Advent Pro</vt:lpstr>
      <vt:lpstr>Interactive Tech by Slidesgo</vt:lpstr>
      <vt:lpstr>Iot plant monitoring system</vt:lpstr>
      <vt:lpstr>Purpose of the project</vt:lpstr>
      <vt:lpstr>System architecture</vt:lpstr>
      <vt:lpstr>System architecture</vt:lpstr>
      <vt:lpstr>Hardware – esp32</vt:lpstr>
      <vt:lpstr>HARDWARE - SENSORS</vt:lpstr>
      <vt:lpstr>HARDWARE - SENSORS</vt:lpstr>
      <vt:lpstr>HARDWARE – Controller and pump</vt:lpstr>
      <vt:lpstr>MQTT COMMUNICATION</vt:lpstr>
      <vt:lpstr>Moisture level real-time chart</vt:lpstr>
      <vt:lpstr>Water level real-time chart</vt:lpstr>
      <vt:lpstr>LIGHT LEVEL REAL-TIME CHART</vt:lpstr>
      <vt:lpstr>E-MAIL NOTIFICATION</vt:lpstr>
      <vt:lpstr>Thank you for the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plant monitoring system</dc:title>
  <cp:lastModifiedBy>Michelangelo</cp:lastModifiedBy>
  <cp:revision>5</cp:revision>
  <dcterms:modified xsi:type="dcterms:W3CDTF">2022-06-12T21:17:31Z</dcterms:modified>
</cp:coreProperties>
</file>